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147474008" r:id="rId2"/>
    <p:sldId id="257" r:id="rId3"/>
    <p:sldId id="2147474024" r:id="rId4"/>
    <p:sldId id="2147474020" r:id="rId5"/>
    <p:sldId id="2147474010" r:id="rId6"/>
    <p:sldId id="2147474017" r:id="rId7"/>
    <p:sldId id="2147474011" r:id="rId8"/>
    <p:sldId id="2147474012" r:id="rId9"/>
    <p:sldId id="2147474023" r:id="rId10"/>
    <p:sldId id="2147474021" r:id="rId11"/>
    <p:sldId id="214747401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792" autoAdjust="0"/>
  </p:normalViewPr>
  <p:slideViewPr>
    <p:cSldViewPr>
      <p:cViewPr varScale="1">
        <p:scale>
          <a:sx n="42" d="100"/>
          <a:sy n="42" d="100"/>
        </p:scale>
        <p:origin x="708" y="6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F1C-88F0-4FBB-B882-C14B48CF21D7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E3C1-BB74-4C90-98FB-CDE5A636EF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77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2A3B0A3-E58E-4C30-93AB-8ACB3A8C1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03302E7-3D32-4A7D-8371-5F4FBB7F9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930BA3-BA68-4550-BB6A-C1F60C4CE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0D63B7-6B61-4B4F-8917-2EFA5FB0B157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7E3C1-BB74-4C90-98FB-CDE5A636EFB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26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2A3B0A3-E58E-4C30-93AB-8ACB3A8C1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03302E7-3D32-4A7D-8371-5F4FBB7F9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C930BA3-BA68-4550-BB6A-C1F60C4CE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0D63B7-6B61-4B4F-8917-2EFA5FB0B157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95342" y="3102768"/>
            <a:ext cx="10872989" cy="2256756"/>
          </a:xfrm>
        </p:spPr>
        <p:txBody>
          <a:bodyPr anchor="ctr"/>
          <a:lstStyle>
            <a:lvl1pPr algn="ctr">
              <a:defRPr sz="8100">
                <a:solidFill>
                  <a:schemeClr val="tx1"/>
                </a:solidFill>
                <a:latin typeface="Garamond" panose="02020404030301010803" pitchFamily="18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95342" y="6549404"/>
            <a:ext cx="10872989" cy="968613"/>
          </a:xfrm>
          <a:prstGeom prst="rect">
            <a:avLst/>
          </a:prstGeom>
        </p:spPr>
        <p:txBody>
          <a:bodyPr lIns="87101" tIns="43551" rIns="87101" bIns="43551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Garamond" panose="02020404030301010803" pitchFamily="18" charset="0"/>
                <a:cs typeface="Arial" pitchFamily="34" charset="0"/>
              </a:defRPr>
            </a:lvl1pPr>
            <a:lvl2pPr marL="0" indent="0" algn="l">
              <a:buNone/>
              <a:defRPr sz="2550">
                <a:solidFill>
                  <a:srgbClr val="404040"/>
                </a:solidFill>
              </a:defRPr>
            </a:lvl2pPr>
            <a:lvl3pPr marL="149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3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8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32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7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2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7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3" descr="image2.png">
            <a:extLst>
              <a:ext uri="{FF2B5EF4-FFF2-40B4-BE49-F238E27FC236}">
                <a16:creationId xmlns:a16="http://schemas.microsoft.com/office/drawing/2014/main" id="{25332E9F-BA47-4E50-B372-7B7A9BA61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5842572" cy="242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1.png">
            <a:extLst>
              <a:ext uri="{FF2B5EF4-FFF2-40B4-BE49-F238E27FC236}">
                <a16:creationId xmlns:a16="http://schemas.microsoft.com/office/drawing/2014/main" id="{FE41769B-81EF-489B-80B7-965972F48A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548" y="62063"/>
            <a:ext cx="239707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ministry of skill development">
            <a:extLst>
              <a:ext uri="{FF2B5EF4-FFF2-40B4-BE49-F238E27FC236}">
                <a16:creationId xmlns:a16="http://schemas.microsoft.com/office/drawing/2014/main" id="{7FBD1767-6839-41CF-8772-C63848E9D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955" y="186222"/>
            <a:ext cx="2217324" cy="1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AC875CD-D25C-4BCC-ACA0-99E9E4197B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829" y="3102768"/>
            <a:ext cx="3561717" cy="60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05810-79E8-4142-8279-A3AB830C6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4852" y="8707898"/>
            <a:ext cx="3953967" cy="642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362231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0F346-2911-4606-A0D3-943A4B359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3520441"/>
            <a:ext cx="13761720" cy="1747838"/>
          </a:xfrm>
        </p:spPr>
        <p:txBody>
          <a:bodyPr>
            <a:noAutofit/>
          </a:bodyPr>
          <a:lstStyle/>
          <a:p>
            <a:br>
              <a:rPr lang="fi-FI" sz="6000" b="1" dirty="0">
                <a:solidFill>
                  <a:srgbClr val="C00000"/>
                </a:solidFill>
                <a:ea typeface="Cambria" panose="02040503050406030204" pitchFamily="18" charset="0"/>
              </a:rPr>
            </a:br>
            <a:r>
              <a:rPr lang="fi-FI" sz="6000" b="1" dirty="0">
                <a:solidFill>
                  <a:srgbClr val="C00000"/>
                </a:solidFill>
                <a:ea typeface="Cambria" panose="02040503050406030204" pitchFamily="18" charset="0"/>
              </a:rPr>
              <a:t>Pradhan Mantri Kaushal Vikas Yojana</a:t>
            </a:r>
            <a:br>
              <a:rPr lang="fi-FI" sz="6000" b="1" dirty="0">
                <a:solidFill>
                  <a:srgbClr val="C00000"/>
                </a:solidFill>
                <a:ea typeface="Cambria" panose="02040503050406030204" pitchFamily="18" charset="0"/>
              </a:rPr>
            </a:br>
            <a:endParaRPr lang="en-IN" sz="6000" b="1" dirty="0">
              <a:solidFill>
                <a:srgbClr val="C00000"/>
              </a:solidFill>
              <a:ea typeface="Cambria" panose="020405030504060302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55C87-7A37-4C95-B359-3703B9B67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562" y="6993716"/>
            <a:ext cx="13285476" cy="17478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sz="5400" b="1" baseline="30000" dirty="0">
                <a:ea typeface="Cambria" panose="02040503050406030204" pitchFamily="18" charset="0"/>
                <a:cs typeface="Arial" panose="020B0604020202020204" pitchFamily="34" charset="0"/>
              </a:rPr>
              <a:t>Ms. Shruti Pandey, Deputy Director</a:t>
            </a:r>
          </a:p>
          <a:p>
            <a:pPr>
              <a:spcBef>
                <a:spcPts val="0"/>
              </a:spcBef>
            </a:pPr>
            <a:endParaRPr lang="en-IN" sz="5400" b="1" baseline="30000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IN" sz="5400" b="1" baseline="30000" dirty="0">
                <a:ea typeface="Cambria" panose="02040503050406030204" pitchFamily="18" charset="0"/>
                <a:cs typeface="Arial" panose="020B0604020202020204" pitchFamily="34" charset="0"/>
              </a:rPr>
              <a:t>Government of India </a:t>
            </a:r>
          </a:p>
          <a:p>
            <a:r>
              <a:rPr lang="en-IN" sz="5400" b="1" baseline="30000" dirty="0">
                <a:ea typeface="Cambria" panose="02040503050406030204" pitchFamily="18" charset="0"/>
                <a:cs typeface="Arial" panose="020B0604020202020204" pitchFamily="34" charset="0"/>
              </a:rPr>
              <a:t>Ministry of Skill Development and Entrepreneurship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AA015-960E-48E3-94EE-7C67905691C8}"/>
              </a:ext>
            </a:extLst>
          </p:cNvPr>
          <p:cNvSpPr txBox="1"/>
          <p:nvPr/>
        </p:nvSpPr>
        <p:spPr>
          <a:xfrm>
            <a:off x="2781300" y="9419212"/>
            <a:ext cx="9144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900" b="1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29th March 2023</a:t>
            </a:r>
            <a:endParaRPr lang="en-IN" sz="39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EFD2C-B874-43DC-B832-5C714B88C444}"/>
              </a:ext>
            </a:extLst>
          </p:cNvPr>
          <p:cNvCxnSpPr>
            <a:cxnSpLocks/>
          </p:cNvCxnSpPr>
          <p:nvPr/>
        </p:nvCxnSpPr>
        <p:spPr>
          <a:xfrm>
            <a:off x="4343400" y="5753100"/>
            <a:ext cx="59227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8798841-BC2A-47B0-8722-3BDB298B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887" y="350520"/>
            <a:ext cx="2665275" cy="12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164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A0FE4-A20D-473D-BAA6-4044C7A918F6}"/>
              </a:ext>
            </a:extLst>
          </p:cNvPr>
          <p:cNvSpPr txBox="1"/>
          <p:nvPr/>
        </p:nvSpPr>
        <p:spPr>
          <a:xfrm>
            <a:off x="685800" y="2669064"/>
            <a:ext cx="16848970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8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280660" algn="l"/>
              </a:tabLst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On-Job-Training (OJT) is being made an integral part of short-term skilling </a:t>
            </a:r>
            <a:r>
              <a:rPr lang="en-IN" sz="3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tourism sector</a:t>
            </a:r>
            <a:endParaRPr lang="en-IN" sz="3400" dirty="0">
              <a:effectLst/>
              <a:latin typeface="Garamond" panose="020204040303010108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280660" algn="l"/>
              </a:tabLst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Flexibility in course curriculum with focus on digital content through blended mode of training delivery, special focus on new age, multi skilling courses and vernacular content.</a:t>
            </a:r>
          </a:p>
          <a:p>
            <a:pPr marL="342900" lvl="0" indent="-342900" algn="just">
              <a:spcBef>
                <a:spcPts val="8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280660" algn="l"/>
              </a:tabLst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Upskilling will be an essential aspect of the Recognition of Prior Learning programme with demands aggregated from industries in tourism and hospitality sector</a:t>
            </a:r>
          </a:p>
          <a:p>
            <a:pPr marL="342900" lvl="0" indent="-342900" algn="just">
              <a:spcBef>
                <a:spcPts val="8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280660" algn="l"/>
              </a:tabLst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More industry partnership linked skilling that enhances placement, improved curriculum design, training infrastructure, tools, etc. based on skill gap studies, will be given preference.</a:t>
            </a:r>
          </a:p>
          <a:p>
            <a:pPr marL="342900" lvl="0" indent="-342900" algn="just">
              <a:spcBef>
                <a:spcPts val="8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280660" algn="l"/>
              </a:tabLst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Skill Hubs to be an intrinsic part of PMKVY for integration with education through schools, colleges, HEIs, Universities, etc. 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53500"/>
            <a:ext cx="1014243" cy="10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5A3792-221F-4E8A-BBE3-47284578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342" y="4211718"/>
            <a:ext cx="10872989" cy="2256756"/>
          </a:xfrm>
        </p:spPr>
        <p:txBody>
          <a:bodyPr>
            <a:normAutofit/>
          </a:bodyPr>
          <a:lstStyle/>
          <a:p>
            <a:r>
              <a:rPr lang="en-IN" sz="10500" b="1" dirty="0"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A79CDF8-DE4D-48B7-8EA5-212EF1536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527" y="243840"/>
            <a:ext cx="2665275" cy="12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47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B509D3B-08A2-471E-91ED-E1F84754E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378"/>
            <a:ext cx="6868004" cy="4968098"/>
          </a:xfrm>
          <a:prstGeom prst="rect">
            <a:avLst/>
          </a:prstGeom>
        </p:spPr>
      </p:pic>
      <p:pic>
        <p:nvPicPr>
          <p:cNvPr id="74" name="Picture 73" descr="A picture containing table, person, indoor, dining table&#10;&#10;Description automatically generated">
            <a:extLst>
              <a:ext uri="{FF2B5EF4-FFF2-40B4-BE49-F238E27FC236}">
                <a16:creationId xmlns:a16="http://schemas.microsoft.com/office/drawing/2014/main" id="{72D4AFE3-1D81-4CE2-BE82-5B0B0A119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>
          <a:xfrm>
            <a:off x="-76201" y="0"/>
            <a:ext cx="6944205" cy="5372100"/>
          </a:xfrm>
          <a:prstGeom prst="rect">
            <a:avLst/>
          </a:prstGeom>
        </p:spPr>
      </p:pic>
      <p:sp>
        <p:nvSpPr>
          <p:cNvPr id="72" name="Freeform 12">
            <a:extLst>
              <a:ext uri="{FF2B5EF4-FFF2-40B4-BE49-F238E27FC236}">
                <a16:creationId xmlns:a16="http://schemas.microsoft.com/office/drawing/2014/main" id="{2FD2CAFE-9DE0-4885-AE0A-238447B9F39C}"/>
              </a:ext>
            </a:extLst>
          </p:cNvPr>
          <p:cNvSpPr/>
          <p:nvPr/>
        </p:nvSpPr>
        <p:spPr>
          <a:xfrm>
            <a:off x="7620000" y="8115888"/>
            <a:ext cx="849871" cy="761412"/>
          </a:xfrm>
          <a:custGeom>
            <a:avLst/>
            <a:gdLst/>
            <a:ahLst/>
            <a:cxnLst/>
            <a:rect l="l" t="t" r="r" b="b"/>
            <a:pathLst>
              <a:path w="734952" h="594084">
                <a:moveTo>
                  <a:pt x="0" y="0"/>
                </a:moveTo>
                <a:lnTo>
                  <a:pt x="734952" y="0"/>
                </a:lnTo>
                <a:lnTo>
                  <a:pt x="734952" y="594084"/>
                </a:lnTo>
                <a:lnTo>
                  <a:pt x="0" y="594084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71" name="Freeform 12">
            <a:extLst>
              <a:ext uri="{FF2B5EF4-FFF2-40B4-BE49-F238E27FC236}">
                <a16:creationId xmlns:a16="http://schemas.microsoft.com/office/drawing/2014/main" id="{6F819E81-6DD2-4E81-AEB0-3B6F888214DC}"/>
              </a:ext>
            </a:extLst>
          </p:cNvPr>
          <p:cNvSpPr/>
          <p:nvPr/>
        </p:nvSpPr>
        <p:spPr>
          <a:xfrm>
            <a:off x="7608329" y="7125876"/>
            <a:ext cx="849871" cy="761412"/>
          </a:xfrm>
          <a:custGeom>
            <a:avLst/>
            <a:gdLst/>
            <a:ahLst/>
            <a:cxnLst/>
            <a:rect l="l" t="t" r="r" b="b"/>
            <a:pathLst>
              <a:path w="734952" h="594084">
                <a:moveTo>
                  <a:pt x="0" y="0"/>
                </a:moveTo>
                <a:lnTo>
                  <a:pt x="734952" y="0"/>
                </a:lnTo>
                <a:lnTo>
                  <a:pt x="734952" y="594084"/>
                </a:lnTo>
                <a:lnTo>
                  <a:pt x="0" y="594084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70" name="Freeform 12">
            <a:extLst>
              <a:ext uri="{FF2B5EF4-FFF2-40B4-BE49-F238E27FC236}">
                <a16:creationId xmlns:a16="http://schemas.microsoft.com/office/drawing/2014/main" id="{DB1C9344-4AB4-4B99-AE34-3A26DD66758A}"/>
              </a:ext>
            </a:extLst>
          </p:cNvPr>
          <p:cNvSpPr/>
          <p:nvPr/>
        </p:nvSpPr>
        <p:spPr>
          <a:xfrm>
            <a:off x="7620000" y="6135276"/>
            <a:ext cx="849871" cy="761412"/>
          </a:xfrm>
          <a:custGeom>
            <a:avLst/>
            <a:gdLst/>
            <a:ahLst/>
            <a:cxnLst/>
            <a:rect l="l" t="t" r="r" b="b"/>
            <a:pathLst>
              <a:path w="734952" h="594084">
                <a:moveTo>
                  <a:pt x="0" y="0"/>
                </a:moveTo>
                <a:lnTo>
                  <a:pt x="734952" y="0"/>
                </a:lnTo>
                <a:lnTo>
                  <a:pt x="734952" y="594084"/>
                </a:lnTo>
                <a:lnTo>
                  <a:pt x="0" y="594084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871C3920-77DA-456A-9912-BCBCC41BB7D2}"/>
              </a:ext>
            </a:extLst>
          </p:cNvPr>
          <p:cNvSpPr/>
          <p:nvPr/>
        </p:nvSpPr>
        <p:spPr>
          <a:xfrm>
            <a:off x="7620000" y="5144676"/>
            <a:ext cx="849871" cy="761412"/>
          </a:xfrm>
          <a:custGeom>
            <a:avLst/>
            <a:gdLst/>
            <a:ahLst/>
            <a:cxnLst/>
            <a:rect l="l" t="t" r="r" b="b"/>
            <a:pathLst>
              <a:path w="734952" h="594084">
                <a:moveTo>
                  <a:pt x="0" y="0"/>
                </a:moveTo>
                <a:lnTo>
                  <a:pt x="734952" y="0"/>
                </a:lnTo>
                <a:lnTo>
                  <a:pt x="734952" y="594084"/>
                </a:lnTo>
                <a:lnTo>
                  <a:pt x="0" y="594084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12" name="Freeform 12"/>
          <p:cNvSpPr/>
          <p:nvPr/>
        </p:nvSpPr>
        <p:spPr>
          <a:xfrm>
            <a:off x="7620000" y="4160353"/>
            <a:ext cx="849871" cy="761412"/>
          </a:xfrm>
          <a:custGeom>
            <a:avLst/>
            <a:gdLst/>
            <a:ahLst/>
            <a:cxnLst/>
            <a:rect l="l" t="t" r="r" b="b"/>
            <a:pathLst>
              <a:path w="734952" h="594084">
                <a:moveTo>
                  <a:pt x="0" y="0"/>
                </a:moveTo>
                <a:lnTo>
                  <a:pt x="734952" y="0"/>
                </a:lnTo>
                <a:lnTo>
                  <a:pt x="734952" y="594084"/>
                </a:lnTo>
                <a:lnTo>
                  <a:pt x="0" y="594084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76449" y="7258939"/>
            <a:ext cx="376149" cy="48831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76449" y="8250973"/>
            <a:ext cx="376149" cy="488312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76449" y="6266906"/>
            <a:ext cx="376149" cy="488312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76449" y="5274873"/>
            <a:ext cx="376149" cy="488312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876449" y="4282839"/>
            <a:ext cx="376149" cy="488312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9390781" y="911370"/>
            <a:ext cx="4058433" cy="89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09"/>
              </a:lnSpc>
            </a:pPr>
            <a:r>
              <a:rPr lang="en-US" sz="5221" dirty="0">
                <a:latin typeface="Garamond" panose="02020404030301010803" pitchFamily="18" charset="0"/>
                <a:cs typeface="Arial" panose="020B0604020202020204" pitchFamily="34" charset="0"/>
              </a:rPr>
              <a:t>TABLE OF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58352" y="4106609"/>
            <a:ext cx="4382761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6"/>
              </a:lnSpc>
            </a:pPr>
            <a:r>
              <a:rPr lang="en-US" sz="38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Context Setting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858352" y="5109704"/>
            <a:ext cx="8439048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6"/>
              </a:lnSpc>
            </a:pPr>
            <a:r>
              <a:rPr lang="en-US" sz="38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Pradhan Mantri Kaushal Vikas Yojana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858352" y="6109542"/>
            <a:ext cx="9277248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6"/>
              </a:lnSpc>
            </a:pPr>
            <a:r>
              <a:rPr lang="en-US" sz="38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Skilling in Tourism Sector under PMKVY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858352" y="7087766"/>
            <a:ext cx="7600848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6"/>
              </a:lnSpc>
            </a:pPr>
            <a:r>
              <a:rPr lang="en-US" sz="38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Convergence in Skilling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858352" y="8141892"/>
            <a:ext cx="4069072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6"/>
              </a:lnSpc>
            </a:pPr>
            <a:r>
              <a:rPr lang="en-US" sz="38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Way Forward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72600" y="1470500"/>
            <a:ext cx="5827847" cy="151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48"/>
              </a:lnSpc>
            </a:pPr>
            <a:r>
              <a:rPr lang="en-US" sz="8400" b="1" dirty="0">
                <a:latin typeface="Garamond" panose="02020404030301010803" pitchFamily="18" charset="0"/>
                <a:cs typeface="Arial" panose="020B0604020202020204" pitchFamily="34" charset="0"/>
              </a:rPr>
              <a:t>CONTENT</a:t>
            </a:r>
          </a:p>
        </p:txBody>
      </p:sp>
      <p:grpSp>
        <p:nvGrpSpPr>
          <p:cNvPr id="65" name="Picture 40">
            <a:extLst>
              <a:ext uri="{FF2B5EF4-FFF2-40B4-BE49-F238E27FC236}">
                <a16:creationId xmlns:a16="http://schemas.microsoft.com/office/drawing/2014/main" id="{C0D11F00-1815-4AE7-98FC-B53F7EE7E540}"/>
              </a:ext>
            </a:extLst>
          </p:cNvPr>
          <p:cNvGrpSpPr/>
          <p:nvPr/>
        </p:nvGrpSpPr>
        <p:grpSpPr>
          <a:xfrm rot="5400000">
            <a:off x="15533030" y="1186074"/>
            <a:ext cx="877921" cy="1310352"/>
            <a:chOff x="7194273" y="6419877"/>
            <a:chExt cx="877921" cy="13103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8FCD84B-0FA5-47FC-9679-7D3F855E226E}"/>
                </a:ext>
              </a:extLst>
            </p:cNvPr>
            <p:cNvSpPr/>
            <p:nvPr/>
          </p:nvSpPr>
          <p:spPr>
            <a:xfrm>
              <a:off x="7194273" y="6689778"/>
              <a:ext cx="867419" cy="798242"/>
            </a:xfrm>
            <a:custGeom>
              <a:avLst/>
              <a:gdLst>
                <a:gd name="connsiteX0" fmla="*/ 429175 w 867419"/>
                <a:gd name="connsiteY0" fmla="*/ 0 h 798242"/>
                <a:gd name="connsiteX1" fmla="*/ 0 w 867419"/>
                <a:gd name="connsiteY1" fmla="*/ 798243 h 798242"/>
                <a:gd name="connsiteX2" fmla="*/ 867420 w 867419"/>
                <a:gd name="connsiteY2" fmla="*/ 798243 h 79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419" h="798242">
                  <a:moveTo>
                    <a:pt x="429175" y="0"/>
                  </a:moveTo>
                  <a:lnTo>
                    <a:pt x="0" y="798243"/>
                  </a:lnTo>
                  <a:lnTo>
                    <a:pt x="867420" y="798243"/>
                  </a:lnTo>
                  <a:close/>
                </a:path>
              </a:pathLst>
            </a:custGeom>
            <a:solidFill>
              <a:srgbClr val="C00000"/>
            </a:solidFill>
            <a:ln w="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6DA6385-F129-46B3-90F6-2F0A0C362CE0}"/>
                </a:ext>
              </a:extLst>
            </p:cNvPr>
            <p:cNvSpPr/>
            <p:nvPr/>
          </p:nvSpPr>
          <p:spPr>
            <a:xfrm>
              <a:off x="7204616" y="6419877"/>
              <a:ext cx="867578" cy="798242"/>
            </a:xfrm>
            <a:custGeom>
              <a:avLst/>
              <a:gdLst>
                <a:gd name="connsiteX0" fmla="*/ 429175 w 867578"/>
                <a:gd name="connsiteY0" fmla="*/ 0 h 798242"/>
                <a:gd name="connsiteX1" fmla="*/ 0 w 867578"/>
                <a:gd name="connsiteY1" fmla="*/ 798243 h 798242"/>
                <a:gd name="connsiteX2" fmla="*/ 867579 w 867578"/>
                <a:gd name="connsiteY2" fmla="*/ 798243 h 79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78" h="798242">
                  <a:moveTo>
                    <a:pt x="429175" y="0"/>
                  </a:moveTo>
                  <a:lnTo>
                    <a:pt x="0" y="798243"/>
                  </a:lnTo>
                  <a:lnTo>
                    <a:pt x="867579" y="798243"/>
                  </a:lnTo>
                  <a:close/>
                </a:path>
              </a:pathLst>
            </a:custGeom>
            <a:noFill/>
            <a:ln w="28150" cap="flat">
              <a:solidFill>
                <a:srgbClr val="332C2B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IN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CA0F1EA-6256-4F79-9704-9B3AFC066AAA}"/>
                </a:ext>
              </a:extLst>
            </p:cNvPr>
            <p:cNvSpPr/>
            <p:nvPr/>
          </p:nvSpPr>
          <p:spPr>
            <a:xfrm>
              <a:off x="7194432" y="6931828"/>
              <a:ext cx="867578" cy="798401"/>
            </a:xfrm>
            <a:custGeom>
              <a:avLst/>
              <a:gdLst>
                <a:gd name="connsiteX0" fmla="*/ 429175 w 867578"/>
                <a:gd name="connsiteY0" fmla="*/ 0 h 798401"/>
                <a:gd name="connsiteX1" fmla="*/ 0 w 867578"/>
                <a:gd name="connsiteY1" fmla="*/ 798402 h 798401"/>
                <a:gd name="connsiteX2" fmla="*/ 867579 w 867578"/>
                <a:gd name="connsiteY2" fmla="*/ 798402 h 7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578" h="798401">
                  <a:moveTo>
                    <a:pt x="429175" y="0"/>
                  </a:moveTo>
                  <a:lnTo>
                    <a:pt x="0" y="798402"/>
                  </a:lnTo>
                  <a:lnTo>
                    <a:pt x="867579" y="798402"/>
                  </a:lnTo>
                  <a:close/>
                </a:path>
              </a:pathLst>
            </a:custGeom>
            <a:noFill/>
            <a:ln w="28150" cap="flat">
              <a:solidFill>
                <a:srgbClr val="332C2B"/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IN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6F77DC1-158B-4478-96AD-6E90F42AAE57}"/>
              </a:ext>
            </a:extLst>
          </p:cNvPr>
          <p:cNvSpPr txBox="1"/>
          <p:nvPr/>
        </p:nvSpPr>
        <p:spPr>
          <a:xfrm>
            <a:off x="0" y="2552700"/>
            <a:ext cx="18288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445">
              <a:spcBef>
                <a:spcPct val="0"/>
              </a:spcBef>
              <a:defRPr/>
            </a:pPr>
            <a:r>
              <a:rPr lang="en-IN" sz="3200" b="1" dirty="0">
                <a:solidFill>
                  <a:schemeClr val="tx2"/>
                </a:solidFill>
                <a:latin typeface="Garamond" panose="02020404030301010803" pitchFamily="18" charset="0"/>
                <a:ea typeface="Calibri" panose="020F0502020204030204" pitchFamily="34" charset="0"/>
                <a:cs typeface="Kokila"/>
              </a:rPr>
              <a:t>“Our villages are becoming </a:t>
            </a:r>
            <a:r>
              <a:rPr lang="en-IN" sz="3200" b="1" dirty="0" err="1">
                <a:solidFill>
                  <a:schemeClr val="tx2"/>
                </a:solidFill>
                <a:latin typeface="Garamond" panose="02020404030301010803" pitchFamily="18" charset="0"/>
                <a:ea typeface="Calibri" panose="020F0502020204030204" pitchFamily="34" charset="0"/>
                <a:cs typeface="Kokila"/>
              </a:rPr>
              <a:t>centers</a:t>
            </a:r>
            <a:r>
              <a:rPr lang="en-IN" sz="3200" b="1" dirty="0">
                <a:solidFill>
                  <a:schemeClr val="tx2"/>
                </a:solidFill>
                <a:latin typeface="Garamond" panose="02020404030301010803" pitchFamily="18" charset="0"/>
                <a:ea typeface="Calibri" panose="020F0502020204030204" pitchFamily="34" charset="0"/>
                <a:cs typeface="Kokila"/>
              </a:rPr>
              <a:t> of tourism due to their improving infrastructure…Tourism has the same potential in the country as agriculture, real estate development, infrastructure and textile”</a:t>
            </a:r>
          </a:p>
          <a:p>
            <a:pPr algn="ctr" defTabSz="914445">
              <a:spcBef>
                <a:spcPct val="0"/>
              </a:spcBef>
              <a:defRPr/>
            </a:pPr>
            <a:r>
              <a:rPr lang="en-IN" sz="3200" b="1" i="1" dirty="0">
                <a:solidFill>
                  <a:schemeClr val="tx2"/>
                </a:solidFill>
                <a:latin typeface="Garamond" panose="02020404030301010803" pitchFamily="18" charset="0"/>
                <a:cs typeface="Kokila"/>
              </a:rPr>
              <a:t>                                                                                                                                    - Hon’ble Prime Minister</a:t>
            </a:r>
            <a:endParaRPr lang="en-US" sz="3200" b="1" i="1" dirty="0">
              <a:solidFill>
                <a:schemeClr val="tx2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Context Setting: </a:t>
            </a:r>
            <a:r>
              <a:rPr lang="en-IN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Need for Skilling in Tourism and Hospitality Sector in India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C981EB-23DC-42DA-BE43-37D37E88FA9B}"/>
              </a:ext>
            </a:extLst>
          </p:cNvPr>
          <p:cNvSpPr txBox="1"/>
          <p:nvPr/>
        </p:nvSpPr>
        <p:spPr>
          <a:xfrm>
            <a:off x="495796" y="4229100"/>
            <a:ext cx="17258804" cy="394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Tourism sector is expected to contribute </a:t>
            </a:r>
            <a:r>
              <a:rPr lang="en-IN" sz="34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512 Billion USD </a:t>
            </a:r>
            <a:r>
              <a:rPr lang="en-IN" sz="3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 India's GDP by 2028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FY20, tourism sector in India accounted for 39 Million jobs, which was 8.0% of the total employment in the country. </a:t>
            </a:r>
            <a:r>
              <a:rPr lang="en-IN" sz="34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By 2029, it is expected to account for </a:t>
            </a:r>
            <a:r>
              <a:rPr lang="en-IN" sz="34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~</a:t>
            </a:r>
            <a:r>
              <a:rPr lang="en-IN" sz="34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53 Million jobs</a:t>
            </a:r>
            <a:endParaRPr lang="en-IN" sz="3400" b="1" dirty="0">
              <a:solidFill>
                <a:srgbClr val="C00000"/>
              </a:solidFill>
              <a:latin typeface="Garamond" panose="020204040303010108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Over the last 8.5 years, India has built extensive tourism infrastructure worth ~1 Billion USD</a:t>
            </a:r>
            <a:endParaRPr lang="en-IN" sz="3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400" dirty="0">
                <a:latin typeface="Garamond" panose="02020404030301010803" pitchFamily="18" charset="0"/>
                <a:cs typeface="Arial" panose="020B0604020202020204" pitchFamily="34" charset="0"/>
              </a:rPr>
              <a:t>Travel and tourism is the third largest foreign exchange earner for India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D62856-A110-43BB-92B0-0A7BC585D6E2}"/>
              </a:ext>
            </a:extLst>
          </p:cNvPr>
          <p:cNvSpPr txBox="1"/>
          <p:nvPr/>
        </p:nvSpPr>
        <p:spPr>
          <a:xfrm>
            <a:off x="228599" y="8904726"/>
            <a:ext cx="17830802" cy="886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8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Creating the Need for Skilling, Reskilling and Upskilling</a:t>
            </a:r>
            <a:endParaRPr lang="en-IN" sz="38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69093"/>
            <a:ext cx="1014243" cy="101424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FD7F91-F919-4330-8191-9D063D388F7F}"/>
              </a:ext>
            </a:extLst>
          </p:cNvPr>
          <p:cNvCxnSpPr>
            <a:cxnSpLocks/>
          </p:cNvCxnSpPr>
          <p:nvPr/>
        </p:nvCxnSpPr>
        <p:spPr>
          <a:xfrm>
            <a:off x="9125198" y="8148616"/>
            <a:ext cx="0" cy="6663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9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8600" y="428625"/>
            <a:ext cx="16078200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Tourism in India offers diversity and may require customised skilling solution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195262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586EE7-A4B5-9773-3FD7-950B0D3FBCF3}"/>
              </a:ext>
            </a:extLst>
          </p:cNvPr>
          <p:cNvSpPr txBox="1">
            <a:spLocks/>
          </p:cNvSpPr>
          <p:nvPr/>
        </p:nvSpPr>
        <p:spPr>
          <a:xfrm>
            <a:off x="328473" y="195262"/>
            <a:ext cx="16459200" cy="86793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17B25DF-9E63-F282-CDED-E3B55D955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27936"/>
              </p:ext>
            </p:extLst>
          </p:nvPr>
        </p:nvGraphicFramePr>
        <p:xfrm>
          <a:off x="533400" y="2347743"/>
          <a:ext cx="9982200" cy="7515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6332">
                  <a:extLst>
                    <a:ext uri="{9D8B030D-6E8A-4147-A177-3AD203B41FA5}">
                      <a16:colId xmlns:a16="http://schemas.microsoft.com/office/drawing/2014/main" val="3623440745"/>
                    </a:ext>
                  </a:extLst>
                </a:gridCol>
                <a:gridCol w="6965868">
                  <a:extLst>
                    <a:ext uri="{9D8B030D-6E8A-4147-A177-3AD203B41FA5}">
                      <a16:colId xmlns:a16="http://schemas.microsoft.com/office/drawing/2014/main" val="3946101993"/>
                    </a:ext>
                  </a:extLst>
                </a:gridCol>
              </a:tblGrid>
              <a:tr h="433557">
                <a:tc>
                  <a:txBody>
                    <a:bodyPr/>
                    <a:lstStyle/>
                    <a:p>
                      <a:pPr algn="ctr"/>
                      <a:r>
                        <a:rPr lang="en-IN" sz="2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Types of tourism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Key Job roles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79028"/>
                  </a:ext>
                </a:extLst>
              </a:tr>
              <a:tr h="736162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Adventure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Paragliding coach, skydiving instructor, Scuba diving instructor, Ski coach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49326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Wellness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Wellness expert, Rejuvenation Expert, SPA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3442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Medical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Medical tourism facilitator, Medical tourist translator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51624"/>
                  </a:ext>
                </a:extLst>
              </a:tr>
              <a:tr h="403825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Eco-Tourism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Environmental educator, Eco tourist tour guide, Naturalist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36285"/>
                  </a:ext>
                </a:extLst>
              </a:tr>
              <a:tr h="736162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Cultural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latin typeface="Garamond" panose="02020404030301010803" pitchFamily="18" charset="0"/>
                        </a:rPr>
                        <a:t>Heritage Tour Guide, Museum or gallery curator, </a:t>
                      </a:r>
                    </a:p>
                    <a:p>
                      <a:r>
                        <a:rPr lang="en-IN" sz="2400">
                          <a:latin typeface="Garamond" panose="02020404030301010803" pitchFamily="18" charset="0"/>
                        </a:rPr>
                        <a:t>Archaeologists, Digital guides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765910"/>
                  </a:ext>
                </a:extLst>
              </a:tr>
              <a:tr h="455251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Religious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Religious Tourist guide, Religious </a:t>
                      </a:r>
                      <a:r>
                        <a:rPr lang="fr-FR" sz="2400" dirty="0">
                          <a:latin typeface="Garamond" panose="02020404030301010803" pitchFamily="18" charset="0"/>
                        </a:rPr>
                        <a:t>tour </a:t>
                      </a:r>
                      <a:r>
                        <a:rPr lang="fr-FR" sz="2400" dirty="0" err="1">
                          <a:latin typeface="Garamond" panose="02020404030301010803" pitchFamily="18" charset="0"/>
                        </a:rPr>
                        <a:t>vehicle</a:t>
                      </a:r>
                      <a:r>
                        <a:rPr lang="fr-FR" sz="2400" dirty="0">
                          <a:latin typeface="Garamond" panose="02020404030301010803" pitchFamily="18" charset="0"/>
                        </a:rPr>
                        <a:t>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08710"/>
                  </a:ext>
                </a:extLst>
              </a:tr>
              <a:tr h="437096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Sports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Sports Marketer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67542"/>
                  </a:ext>
                </a:extLst>
              </a:tr>
              <a:tr h="451127">
                <a:tc>
                  <a:txBody>
                    <a:bodyPr/>
                    <a:lstStyle/>
                    <a:p>
                      <a:r>
                        <a:rPr lang="en-IN"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Film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Garamond" panose="02020404030301010803" pitchFamily="18" charset="0"/>
                        </a:rPr>
                        <a:t>Travel coordinator, health &amp; safety admin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46877"/>
                  </a:ext>
                </a:extLst>
              </a:tr>
              <a:tr h="968364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Cruise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Garamond" panose="02020404030301010803" pitchFamily="18" charset="0"/>
                        </a:rPr>
                        <a:t>Hotel Facilities (cabin crew, housekeeping, reception, manager, butlers, chef, waiters; Leisure </a:t>
                      </a:r>
                      <a:r>
                        <a:rPr lang="en-IN" sz="2400" dirty="0" err="1">
                          <a:latin typeface="Garamond" panose="02020404030301010803" pitchFamily="18" charset="0"/>
                        </a:rPr>
                        <a:t>Center</a:t>
                      </a:r>
                      <a:r>
                        <a:rPr lang="en-IN" sz="2400" dirty="0">
                          <a:latin typeface="Garamond" panose="02020404030301010803" pitchFamily="18" charset="0"/>
                        </a:rPr>
                        <a:t> (instructors, lifeguards, activity leaders, etc.); Gym (personal trainers)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4569"/>
                  </a:ext>
                </a:extLst>
              </a:tr>
              <a:tr h="565824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Staycations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Garamond" panose="02020404030301010803" pitchFamily="18" charset="0"/>
                        </a:rPr>
                        <a:t>Chiefs, room attendant, housekeepers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999593"/>
                  </a:ext>
                </a:extLst>
              </a:tr>
            </a:tbl>
          </a:graphicData>
        </a:graphic>
      </p:graphicFrame>
      <p:pic>
        <p:nvPicPr>
          <p:cNvPr id="386" name="Picture 385">
            <a:extLst>
              <a:ext uri="{FF2B5EF4-FFF2-40B4-BE49-F238E27FC236}">
                <a16:creationId xmlns:a16="http://schemas.microsoft.com/office/drawing/2014/main" id="{9676ABAB-C412-3B8D-916F-5F877162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843" y="2542489"/>
            <a:ext cx="6529557" cy="7630211"/>
          </a:xfrm>
          <a:prstGeom prst="rect">
            <a:avLst/>
          </a:prstGeom>
        </p:spPr>
      </p:pic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3CF4116C-DA57-2911-9DCF-720E7350C1B0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Pradhan Mantri Kaushal Vikas Yojana (1/2)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9006057"/>
            <a:ext cx="1014243" cy="1014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B4DE22-FA4B-4F6C-9715-9341EA212122}"/>
              </a:ext>
            </a:extLst>
          </p:cNvPr>
          <p:cNvSpPr txBox="1"/>
          <p:nvPr/>
        </p:nvSpPr>
        <p:spPr>
          <a:xfrm>
            <a:off x="685800" y="2324100"/>
            <a:ext cx="16848970" cy="3590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4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PMKVY</a:t>
            </a:r>
            <a:r>
              <a:rPr lang="en-IN" sz="34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was launched in 2015 under </a:t>
            </a:r>
            <a:r>
              <a:rPr lang="en-IN" sz="3400" b="1" i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Skill India Mission </a:t>
            </a:r>
            <a:r>
              <a:rPr lang="en-IN" sz="34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with the objective of imparting short duration skill development training and certification to youth for making them employable for better livelihood</a:t>
            </a:r>
          </a:p>
          <a:p>
            <a:pPr marL="285750" indent="-2857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PMKVY has three training components, namely, </a:t>
            </a:r>
            <a:r>
              <a:rPr lang="en-IN" sz="34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Short Term Training (STT), Special Projects, and Recognition of Prior Learning (RPL)</a:t>
            </a:r>
          </a:p>
          <a:p>
            <a:pPr algn="just">
              <a:spcAft>
                <a:spcPts val="1400"/>
              </a:spcAft>
            </a:pPr>
            <a:r>
              <a:rPr lang="en-IN" sz="3400" b="1" u="sng" dirty="0">
                <a:latin typeface="Garamond" panose="02020404030301010803" pitchFamily="18" charset="0"/>
                <a:ea typeface="Times New Roman" panose="02020603050405020304" pitchFamily="18" charset="0"/>
              </a:rPr>
              <a:t>Salient Features of PMKVY</a:t>
            </a:r>
            <a:r>
              <a:rPr lang="en-IN" sz="3400" b="1" dirty="0"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endParaRPr lang="en-IN" sz="34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C852977-7D68-422A-8AD5-AF9B77C7FD89}"/>
              </a:ext>
            </a:extLst>
          </p:cNvPr>
          <p:cNvSpPr/>
          <p:nvPr/>
        </p:nvSpPr>
        <p:spPr>
          <a:xfrm>
            <a:off x="685800" y="6057900"/>
            <a:ext cx="5029200" cy="2977120"/>
          </a:xfrm>
          <a:prstGeom prst="roundRect">
            <a:avLst/>
          </a:prstGeom>
          <a:solidFill>
            <a:srgbClr val="FFE600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Create a demand driven ecosystem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 the youth to make informed choices on the available skilling avenues</a:t>
            </a:r>
            <a:endParaRPr kumimoji="0" lang="en-IN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9CF3E9-8F4A-4B13-B864-08B3FE2DBD7E}"/>
              </a:ext>
            </a:extLst>
          </p:cNvPr>
          <p:cNvSpPr/>
          <p:nvPr/>
        </p:nvSpPr>
        <p:spPr>
          <a:xfrm>
            <a:off x="6096000" y="6063220"/>
            <a:ext cx="5358238" cy="2971800"/>
          </a:xfrm>
          <a:prstGeom prst="roundRect">
            <a:avLst/>
          </a:prstGeom>
          <a:solidFill>
            <a:srgbClr val="2DB757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Mangal" panose="02040503050203030202" pitchFamily="18" charset="0"/>
              </a:rPr>
              <a:t>Provide avenues to youth for skill training and certification, with planning from below instead of top down</a:t>
            </a:r>
            <a:endParaRPr kumimoji="0" lang="en-I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3AFE85-2D95-47D5-A7DF-867EB36BEB99}"/>
              </a:ext>
            </a:extLst>
          </p:cNvPr>
          <p:cNvSpPr/>
          <p:nvPr/>
        </p:nvSpPr>
        <p:spPr>
          <a:xfrm>
            <a:off x="11811001" y="6057900"/>
            <a:ext cx="5943600" cy="2824720"/>
          </a:xfrm>
          <a:prstGeom prst="roundRect">
            <a:avLst/>
          </a:prstGeom>
          <a:solidFill>
            <a:srgbClr val="27ACAA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Mangal" panose="02040503050203030202" pitchFamily="18" charset="0"/>
              </a:rPr>
              <a:t>Promote long-term sustainable Skill Centres and creation of Centre of Excellences through greater participation of private sector.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4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Pradhan Mantri Kaushal Vikas Yojana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 (2/2)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69093"/>
            <a:ext cx="1014243" cy="10142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CFEE19-3F92-4917-A5A6-39442FCE0EBB}"/>
              </a:ext>
            </a:extLst>
          </p:cNvPr>
          <p:cNvSpPr txBox="1"/>
          <p:nvPr/>
        </p:nvSpPr>
        <p:spPr>
          <a:xfrm>
            <a:off x="7772400" y="2880837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31,120+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Empanelled Training Centre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67172E-0C16-4760-A534-E1D26FF0DBA1}"/>
              </a:ext>
            </a:extLst>
          </p:cNvPr>
          <p:cNvSpPr txBox="1"/>
          <p:nvPr/>
        </p:nvSpPr>
        <p:spPr>
          <a:xfrm>
            <a:off x="1066800" y="61341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1.37 Lakh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Trained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8B0FB-AB64-4DD4-8FE7-C4E1EEA35988}"/>
              </a:ext>
            </a:extLst>
          </p:cNvPr>
          <p:cNvSpPr txBox="1"/>
          <p:nvPr/>
        </p:nvSpPr>
        <p:spPr>
          <a:xfrm>
            <a:off x="5334000" y="61341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1.10 Lakh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Certified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9E9DB-6F79-4106-AC6A-C064EE2D19A1}"/>
              </a:ext>
            </a:extLst>
          </p:cNvPr>
          <p:cNvSpPr txBox="1"/>
          <p:nvPr/>
        </p:nvSpPr>
        <p:spPr>
          <a:xfrm>
            <a:off x="10134600" y="61341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109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Aspirational Districts Covered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89D7A4-7226-40B1-9C65-AB587C0B5729}"/>
              </a:ext>
            </a:extLst>
          </p:cNvPr>
          <p:cNvSpPr txBox="1"/>
          <p:nvPr/>
        </p:nvSpPr>
        <p:spPr>
          <a:xfrm>
            <a:off x="2743200" y="29337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4,500+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NSQF aligned courses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9752C-73DC-444A-B1EC-2BF47E8A72DB}"/>
              </a:ext>
            </a:extLst>
          </p:cNvPr>
          <p:cNvSpPr txBox="1"/>
          <p:nvPr/>
        </p:nvSpPr>
        <p:spPr>
          <a:xfrm>
            <a:off x="12420600" y="2806388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700+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Pradhan Mantri Kaushal </a:t>
            </a:r>
            <a:r>
              <a:rPr lang="en-IN" sz="3000" dirty="0" err="1">
                <a:latin typeface="Garamond" panose="02020404030301010803" pitchFamily="18" charset="0"/>
              </a:rPr>
              <a:t>Kendras</a:t>
            </a:r>
            <a:endParaRPr lang="en-IN" sz="3000" dirty="0">
              <a:latin typeface="Garamond" panose="020204040303010108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D8DE3-491D-4039-A93D-D475AE510C16}"/>
              </a:ext>
            </a:extLst>
          </p:cNvPr>
          <p:cNvSpPr txBox="1"/>
          <p:nvPr/>
        </p:nvSpPr>
        <p:spPr>
          <a:xfrm>
            <a:off x="14554200" y="61341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36</a:t>
            </a:r>
            <a:r>
              <a:rPr lang="en-IN" sz="50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Sector Skill Councils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054725-8465-4AC5-A577-7DB55E1BEB16}"/>
              </a:ext>
            </a:extLst>
          </p:cNvPr>
          <p:cNvSpPr txBox="1"/>
          <p:nvPr/>
        </p:nvSpPr>
        <p:spPr>
          <a:xfrm>
            <a:off x="381000" y="9486900"/>
            <a:ext cx="1600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latin typeface="Garamond" panose="02020404030301010803" pitchFamily="18" charset="0"/>
              </a:rPr>
              <a:t>*Data as on February 2023 for PMKVY 1.0, 2.0 and 3.0</a:t>
            </a:r>
          </a:p>
        </p:txBody>
      </p:sp>
    </p:spTree>
    <p:extLst>
      <p:ext uri="{BB962C8B-B14F-4D97-AF65-F5344CB8AC3E}">
        <p14:creationId xmlns:p14="http://schemas.microsoft.com/office/powerpoint/2010/main" val="37994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495300"/>
            <a:ext cx="1629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Skilling in Tourism and Hospitality Sector under Pradhan Mantri Kaushal Vikas Yojana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69093"/>
            <a:ext cx="1014243" cy="1014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9A5D1-0934-4D4D-AE76-480B61F3B435}"/>
              </a:ext>
            </a:extLst>
          </p:cNvPr>
          <p:cNvSpPr txBox="1"/>
          <p:nvPr/>
        </p:nvSpPr>
        <p:spPr>
          <a:xfrm>
            <a:off x="762000" y="323471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48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NSQF aligned Job roles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3162B-0EFE-4F31-91E3-AC28D8450F33}"/>
              </a:ext>
            </a:extLst>
          </p:cNvPr>
          <p:cNvSpPr txBox="1"/>
          <p:nvPr/>
        </p:nvSpPr>
        <p:spPr>
          <a:xfrm>
            <a:off x="685800" y="6286500"/>
            <a:ext cx="3124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894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Training Centre offering Tourism and Hospitality related job roles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6CBF8-DE44-4FAA-89D2-E7D6814D65AE}"/>
              </a:ext>
            </a:extLst>
          </p:cNvPr>
          <p:cNvSpPr txBox="1"/>
          <p:nvPr/>
        </p:nvSpPr>
        <p:spPr>
          <a:xfrm>
            <a:off x="5029200" y="323471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 5,31,507 </a:t>
            </a:r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Trained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739DD-1A1D-4EA2-8355-50EDB0F4284F}"/>
              </a:ext>
            </a:extLst>
          </p:cNvPr>
          <p:cNvSpPr txBox="1"/>
          <p:nvPr/>
        </p:nvSpPr>
        <p:spPr>
          <a:xfrm>
            <a:off x="5105400" y="628650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 4,33,560 </a:t>
            </a:r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Certified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95258-4387-4011-A641-5C164F5803B7}"/>
              </a:ext>
            </a:extLst>
          </p:cNvPr>
          <p:cNvSpPr txBox="1"/>
          <p:nvPr/>
        </p:nvSpPr>
        <p:spPr>
          <a:xfrm>
            <a:off x="9525000" y="3162300"/>
            <a:ext cx="2801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 67,280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Wage Employed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6C4CC-9526-4CD1-B176-3631F292CAC8}"/>
              </a:ext>
            </a:extLst>
          </p:cNvPr>
          <p:cNvSpPr txBox="1"/>
          <p:nvPr/>
        </p:nvSpPr>
        <p:spPr>
          <a:xfrm>
            <a:off x="9753600" y="6286500"/>
            <a:ext cx="24563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 2,057 </a:t>
            </a:r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Candidates Self Employed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0A79B-97E6-4CD5-8F43-14CE2EB290A0}"/>
              </a:ext>
            </a:extLst>
          </p:cNvPr>
          <p:cNvSpPr txBox="1"/>
          <p:nvPr/>
        </p:nvSpPr>
        <p:spPr>
          <a:xfrm>
            <a:off x="14097000" y="323471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4,319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Apprentices Engaged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3CAAB-D0FA-4C28-876B-3CB65C1E1BBF}"/>
              </a:ext>
            </a:extLst>
          </p:cNvPr>
          <p:cNvSpPr txBox="1"/>
          <p:nvPr/>
        </p:nvSpPr>
        <p:spPr>
          <a:xfrm>
            <a:off x="13415287" y="5793211"/>
            <a:ext cx="41194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000" b="1" i="0" u="none" strike="noStrike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 5 </a:t>
            </a:r>
            <a:r>
              <a:rPr lang="en-IN" sz="5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IN" sz="3000" dirty="0">
                <a:latin typeface="Garamond" panose="02020404030301010803" pitchFamily="18" charset="0"/>
              </a:rPr>
              <a:t>Sub-sectors Covered (Hotels, Restaurants, Facility </a:t>
            </a:r>
            <a:r>
              <a:rPr lang="en-IN" sz="3000" dirty="0" err="1">
                <a:latin typeface="Garamond" panose="02020404030301010803" pitchFamily="18" charset="0"/>
              </a:rPr>
              <a:t>Mgt</a:t>
            </a:r>
            <a:r>
              <a:rPr lang="en-IN" sz="3000" dirty="0">
                <a:latin typeface="Garamond" panose="02020404030301010803" pitchFamily="18" charset="0"/>
              </a:rPr>
              <a:t>, Cruise Liners, and Tour &amp; Travel)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14D1C-ABEA-43A4-A56B-73AA03298527}"/>
              </a:ext>
            </a:extLst>
          </p:cNvPr>
          <p:cNvSpPr txBox="1"/>
          <p:nvPr/>
        </p:nvSpPr>
        <p:spPr>
          <a:xfrm>
            <a:off x="381000" y="9486900"/>
            <a:ext cx="1600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>
                <a:latin typeface="Garamond" panose="02020404030301010803" pitchFamily="18" charset="0"/>
              </a:rPr>
              <a:t>*Data as on February 2023 for PMKVY 2.0 and 3.0</a:t>
            </a:r>
          </a:p>
        </p:txBody>
      </p:sp>
    </p:spTree>
    <p:extLst>
      <p:ext uri="{BB962C8B-B14F-4D97-AF65-F5344CB8AC3E}">
        <p14:creationId xmlns:p14="http://schemas.microsoft.com/office/powerpoint/2010/main" val="172838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Convergence in Skilling for Whole of Government Approach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A0FE4-A20D-473D-BAA6-4044C7A918F6}"/>
              </a:ext>
            </a:extLst>
          </p:cNvPr>
          <p:cNvSpPr txBox="1"/>
          <p:nvPr/>
        </p:nvSpPr>
        <p:spPr>
          <a:xfrm>
            <a:off x="685800" y="2628900"/>
            <a:ext cx="16848970" cy="597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Standardization through </a:t>
            </a:r>
            <a:r>
              <a:rPr lang="en-IN" sz="36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Common Cost Norms and NSQF aligned courses </a:t>
            </a: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 skilling schemes of Central Ministries  </a:t>
            </a:r>
          </a:p>
          <a:p>
            <a:pPr marL="285750" indent="-2857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Use of </a:t>
            </a:r>
            <a:r>
              <a:rPr lang="en-IN" sz="36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Skill India </a:t>
            </a: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logo for branding and certification </a:t>
            </a:r>
          </a:p>
          <a:p>
            <a:pPr marL="285750" indent="-2857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On-the-Job training (OJT) </a:t>
            </a: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 all candidates for </a:t>
            </a:r>
            <a:r>
              <a:rPr lang="en-IN" sz="36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smooth training to work transition (industry exposure)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Defined </a:t>
            </a:r>
            <a:r>
              <a:rPr lang="en-IN" sz="3600" b="1" dirty="0" err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ToT</a:t>
            </a:r>
            <a:r>
              <a:rPr lang="en-IN" sz="36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en-IN" sz="3600" b="1" dirty="0" err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ToA</a:t>
            </a:r>
            <a:r>
              <a:rPr lang="en-IN" sz="36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for trainers and assessors to ensure quality </a:t>
            </a:r>
            <a:r>
              <a:rPr lang="en-IN" sz="36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through NCVET affiliated Awarding Bodies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Data from all skilling schemes of Central Ministries to </a:t>
            </a:r>
            <a:r>
              <a:rPr lang="en-IN" sz="36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converge on Skill India Portal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Cross-utilization of infrastructure </a:t>
            </a:r>
            <a:r>
              <a:rPr lang="en-IN" sz="3600" dirty="0"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of Central Ministries </a:t>
            </a:r>
            <a:endParaRPr lang="en-IN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A9468-9EF6-4748-B1B1-9EF8BC9324A7}"/>
              </a:ext>
            </a:extLst>
          </p:cNvPr>
          <p:cNvSpPr txBox="1"/>
          <p:nvPr/>
        </p:nvSpPr>
        <p:spPr>
          <a:xfrm>
            <a:off x="228599" y="8904726"/>
            <a:ext cx="17830802" cy="886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8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Ensure </a:t>
            </a:r>
            <a:r>
              <a:rPr lang="en-IN" sz="3800" b="1" i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Data, Policy, and Field-level </a:t>
            </a:r>
            <a:r>
              <a:rPr lang="en-IN" sz="38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Convergence</a:t>
            </a:r>
            <a:endParaRPr lang="en-IN" sz="38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69093"/>
            <a:ext cx="1014243" cy="10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71500"/>
            <a:ext cx="15292557" cy="1661001"/>
          </a:xfrm>
          <a:custGeom>
            <a:avLst/>
            <a:gdLst/>
            <a:ahLst/>
            <a:cxnLst/>
            <a:rect l="l" t="t" r="r" b="b"/>
            <a:pathLst>
              <a:path w="2956637" h="437465">
                <a:moveTo>
                  <a:pt x="0" y="0"/>
                </a:moveTo>
                <a:lnTo>
                  <a:pt x="2956637" y="0"/>
                </a:lnTo>
                <a:lnTo>
                  <a:pt x="2956637" y="437465"/>
                </a:lnTo>
                <a:lnTo>
                  <a:pt x="0" y="437465"/>
                </a:lnTo>
                <a:close/>
              </a:path>
            </a:pathLst>
          </a:custGeom>
          <a:noFill/>
        </p:spPr>
        <p:txBody>
          <a:bodyPr/>
          <a:lstStyle/>
          <a:p>
            <a:pPr algn="ctr"/>
            <a:endParaRPr lang="en-IN" sz="42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3CB87-EDED-49F5-89D9-9048A2890DF2}"/>
              </a:ext>
            </a:extLst>
          </p:cNvPr>
          <p:cNvSpPr txBox="1"/>
          <p:nvPr/>
        </p:nvSpPr>
        <p:spPr>
          <a:xfrm>
            <a:off x="228599" y="571500"/>
            <a:ext cx="1629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Arial" panose="020B0604020202020204" pitchFamily="34" charset="0"/>
                <a:cs typeface="Arial" panose="020B0604020202020204" pitchFamily="34" charset="0"/>
              </a:rPr>
              <a:t>Way Forward: </a:t>
            </a:r>
            <a:r>
              <a:rPr lang="en-IN" sz="3800" b="1" dirty="0">
                <a:latin typeface="Arial" panose="020B0604020202020204" pitchFamily="34" charset="0"/>
                <a:cs typeface="Arial" panose="020B0604020202020204" pitchFamily="34" charset="0"/>
              </a:rPr>
              <a:t>Convergence between MSDE and </a:t>
            </a:r>
            <a:r>
              <a:rPr lang="en-IN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IN" sz="3800" b="1" dirty="0">
                <a:latin typeface="Arial" panose="020B0604020202020204" pitchFamily="34" charset="0"/>
                <a:cs typeface="Arial" panose="020B0604020202020204" pitchFamily="34" charset="0"/>
              </a:rPr>
              <a:t> will create a multiplier effect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14A7BC-27D8-4715-9304-9CD07058D312}"/>
              </a:ext>
            </a:extLst>
          </p:cNvPr>
          <p:cNvCxnSpPr/>
          <p:nvPr/>
        </p:nvCxnSpPr>
        <p:spPr>
          <a:xfrm>
            <a:off x="5334000" y="2095500"/>
            <a:ext cx="59615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8A1C191E-44FC-420E-A7C1-6DD720AA5FE9}"/>
              </a:ext>
            </a:extLst>
          </p:cNvPr>
          <p:cNvSpPr/>
          <p:nvPr/>
        </p:nvSpPr>
        <p:spPr>
          <a:xfrm>
            <a:off x="16799495" y="266700"/>
            <a:ext cx="779062" cy="1990440"/>
          </a:xfrm>
          <a:custGeom>
            <a:avLst/>
            <a:gdLst/>
            <a:ahLst/>
            <a:cxnLst/>
            <a:rect l="l" t="t" r="r" b="b"/>
            <a:pathLst>
              <a:path w="205185" h="634320">
                <a:moveTo>
                  <a:pt x="0" y="0"/>
                </a:moveTo>
                <a:lnTo>
                  <a:pt x="205185" y="0"/>
                </a:lnTo>
                <a:lnTo>
                  <a:pt x="205185" y="634320"/>
                </a:lnTo>
                <a:lnTo>
                  <a:pt x="0" y="634320"/>
                </a:lnTo>
                <a:close/>
              </a:path>
            </a:pathLst>
          </a:custGeom>
          <a:solidFill>
            <a:srgbClr val="C00000"/>
          </a:solidFill>
        </p:spPr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1B617AB6-DC84-4E08-8D7A-117DEBB3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2757" y="1333500"/>
            <a:ext cx="1014243" cy="1014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A0FE4-A20D-473D-BAA6-4044C7A918F6}"/>
              </a:ext>
            </a:extLst>
          </p:cNvPr>
          <p:cNvSpPr txBox="1"/>
          <p:nvPr/>
        </p:nvSpPr>
        <p:spPr>
          <a:xfrm>
            <a:off x="1928642" y="2476500"/>
            <a:ext cx="15292558" cy="679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ts val="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Partnerships between IHMs</a:t>
            </a:r>
            <a:r>
              <a:rPr lang="en-IN" sz="3200" b="1" dirty="0">
                <a:latin typeface="Garamond" panose="02020404030301010803" pitchFamily="18" charset="0"/>
              </a:rPr>
              <a:t>,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 food Craft </a:t>
            </a:r>
            <a:r>
              <a:rPr lang="en-IN" sz="3200" b="1" dirty="0">
                <a:latin typeface="Garamond" panose="02020404030301010803" pitchFamily="18" charset="0"/>
              </a:rPr>
              <a:t>Institutes and TVET institutions </a:t>
            </a:r>
            <a:r>
              <a:rPr lang="en-IN" sz="3200" dirty="0">
                <a:latin typeface="Garamond" panose="02020404030301010803" pitchFamily="18" charset="0"/>
              </a:rPr>
              <a:t>in setting standards and imparting skill training and education in tourism sector at scale. </a:t>
            </a:r>
            <a:r>
              <a:rPr lang="en-IN" sz="3200" b="1" dirty="0">
                <a:latin typeface="Garamond" panose="02020404030301010803" pitchFamily="18" charset="0"/>
              </a:rPr>
              <a:t>Cross utilisation of infrastructure and convergence of schemes</a:t>
            </a:r>
          </a:p>
          <a:p>
            <a:pPr algn="just" fontAlgn="base">
              <a:spcBef>
                <a:spcPts val="800"/>
              </a:spcBef>
              <a:spcAft>
                <a:spcPts val="1200"/>
              </a:spcAft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Partner in creating a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Trainer and Assessor Pool 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in Tourism domain   </a:t>
            </a:r>
          </a:p>
          <a:p>
            <a:pPr algn="just" fontAlgn="base">
              <a:spcBef>
                <a:spcPts val="800"/>
              </a:spcBef>
              <a:spcAft>
                <a:spcPts val="1200"/>
              </a:spcAft>
              <a:defRPr/>
            </a:pPr>
            <a:r>
              <a:rPr lang="en-IN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Co-creating digital content,</a:t>
            </a: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en-IN" sz="3200" dirty="0" err="1">
                <a:solidFill>
                  <a:schemeClr val="tx1"/>
                </a:solidFill>
                <a:latin typeface="Garamond" panose="02020404030301010803" pitchFamily="18" charset="0"/>
              </a:rPr>
              <a:t>MoT</a:t>
            </a:r>
            <a:r>
              <a:rPr lang="en-IN" sz="3200" dirty="0">
                <a:solidFill>
                  <a:schemeClr val="tx1"/>
                </a:solidFill>
                <a:latin typeface="Garamond" panose="02020404030301010803" pitchFamily="18" charset="0"/>
              </a:rPr>
              <a:t> can partner with SIP and co-create content in tourism space </a:t>
            </a:r>
          </a:p>
          <a:p>
            <a:pPr algn="just" fontAlgn="base">
              <a:spcBef>
                <a:spcPts val="800"/>
              </a:spcBef>
              <a:spcAft>
                <a:spcPts val="1200"/>
              </a:spcAft>
              <a:defRPr/>
            </a:pPr>
            <a:r>
              <a:rPr lang="en-IN" sz="3200" b="1" dirty="0">
                <a:latin typeface="Garamond" panose="02020404030301010803" pitchFamily="18" charset="0"/>
              </a:rPr>
              <a:t>Co-funded skill training in emerging areas</a:t>
            </a:r>
            <a:r>
              <a:rPr lang="en-IN" sz="3200" dirty="0">
                <a:latin typeface="Garamond" panose="02020404030301010803" pitchFamily="18" charset="0"/>
              </a:rPr>
              <a:t> such as Cruise shipping, eco tourism, rural tourism, medical and wellness </a:t>
            </a:r>
          </a:p>
          <a:p>
            <a:pPr algn="just" fontAlgn="base">
              <a:spcBef>
                <a:spcPts val="800"/>
              </a:spcBef>
              <a:spcAft>
                <a:spcPts val="1200"/>
              </a:spcAft>
              <a:defRPr/>
            </a:pPr>
            <a:r>
              <a:rPr lang="en-IN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Forge joint partnerships, </a:t>
            </a:r>
            <a:r>
              <a:rPr lang="en-IN" sz="3200" dirty="0">
                <a:solidFill>
                  <a:schemeClr val="tx1"/>
                </a:solidFill>
                <a:latin typeface="Garamond" panose="02020404030301010803" pitchFamily="18" charset="0"/>
              </a:rPr>
              <a:t>especially with international agencies for training, assessment and certification </a:t>
            </a:r>
          </a:p>
          <a:p>
            <a:pPr algn="just" fontAlgn="base">
              <a:spcBef>
                <a:spcPts val="800"/>
              </a:spcBef>
              <a:spcAft>
                <a:spcPts val="1200"/>
              </a:spcAft>
              <a:defRPr/>
            </a:pPr>
            <a:r>
              <a:rPr lang="en-IN" sz="3200" b="1" dirty="0">
                <a:latin typeface="Garamond" panose="02020404030301010803" pitchFamily="18" charset="0"/>
              </a:rPr>
              <a:t>Joint research, studies and skill gap analysis in Tourism sector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27" y="8969093"/>
            <a:ext cx="1014243" cy="10142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A310970-2DBC-4CF7-B358-12166ABFC882}"/>
              </a:ext>
            </a:extLst>
          </p:cNvPr>
          <p:cNvSpPr/>
          <p:nvPr/>
        </p:nvSpPr>
        <p:spPr>
          <a:xfrm>
            <a:off x="685800" y="27813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48CB9D-F408-4FF9-84F6-963B3EF1B1C5}"/>
              </a:ext>
            </a:extLst>
          </p:cNvPr>
          <p:cNvSpPr/>
          <p:nvPr/>
        </p:nvSpPr>
        <p:spPr>
          <a:xfrm>
            <a:off x="685800" y="41529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16F46D-0C50-4747-8680-7482DBB96370}"/>
              </a:ext>
            </a:extLst>
          </p:cNvPr>
          <p:cNvSpPr/>
          <p:nvPr/>
        </p:nvSpPr>
        <p:spPr>
          <a:xfrm>
            <a:off x="685800" y="52197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4FB615-A07F-47EA-A769-922577A50044}"/>
              </a:ext>
            </a:extLst>
          </p:cNvPr>
          <p:cNvSpPr/>
          <p:nvPr/>
        </p:nvSpPr>
        <p:spPr>
          <a:xfrm>
            <a:off x="685800" y="63627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DFA306-2841-4AA1-8BB9-BE5D6A7668F1}"/>
              </a:ext>
            </a:extLst>
          </p:cNvPr>
          <p:cNvSpPr/>
          <p:nvPr/>
        </p:nvSpPr>
        <p:spPr>
          <a:xfrm>
            <a:off x="685800" y="75057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35FF68-E968-4081-97D3-E0EC1BF8BBA8}"/>
              </a:ext>
            </a:extLst>
          </p:cNvPr>
          <p:cNvSpPr/>
          <p:nvPr/>
        </p:nvSpPr>
        <p:spPr>
          <a:xfrm>
            <a:off x="685800" y="8572500"/>
            <a:ext cx="914400" cy="838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5718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939</Words>
  <Application>Microsoft Office PowerPoint</Application>
  <PresentationFormat>Custom</PresentationFormat>
  <Paragraphs>120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Symbol</vt:lpstr>
      <vt:lpstr>Office Theme</vt:lpstr>
      <vt:lpstr> Pradhan Mantri Kaushal Vikas Yojana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Modern Travel Agency Presentation</dc:title>
  <dc:creator>Moulshri Kanodia</dc:creator>
  <cp:lastModifiedBy>Moulshri Kanodia</cp:lastModifiedBy>
  <cp:revision>21</cp:revision>
  <dcterms:created xsi:type="dcterms:W3CDTF">2006-08-16T00:00:00Z</dcterms:created>
  <dcterms:modified xsi:type="dcterms:W3CDTF">2023-03-29T05:33:37Z</dcterms:modified>
  <dc:identifier>DAFed1fnca4</dc:identifier>
</cp:coreProperties>
</file>